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emf" ContentType="image/x-emf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18"/>
  </p:notesMasterIdLst>
  <p:sldIdLst>
    <p:sldId id="256" r:id="rId2"/>
    <p:sldId id="406" r:id="rId3"/>
    <p:sldId id="407" r:id="rId4"/>
    <p:sldId id="408" r:id="rId5"/>
    <p:sldId id="403" r:id="rId6"/>
    <p:sldId id="405" r:id="rId7"/>
    <p:sldId id="410" r:id="rId8"/>
    <p:sldId id="409" r:id="rId9"/>
    <p:sldId id="411" r:id="rId10"/>
    <p:sldId id="412" r:id="rId11"/>
    <p:sldId id="413" r:id="rId12"/>
    <p:sldId id="414" r:id="rId13"/>
    <p:sldId id="415" r:id="rId14"/>
    <p:sldId id="418" r:id="rId15"/>
    <p:sldId id="416" r:id="rId16"/>
    <p:sldId id="319" r:id="rId17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922"/>
    <p:restoredTop sz="86538"/>
  </p:normalViewPr>
  <p:slideViewPr>
    <p:cSldViewPr snapToObjects="1">
      <p:cViewPr varScale="1">
        <p:scale>
          <a:sx n="109" d="100"/>
          <a:sy n="109" d="100"/>
        </p:scale>
        <p:origin x="1368" y="184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Objects="1">
      <p:cViewPr varScale="1">
        <p:scale>
          <a:sx n="118" d="100"/>
          <a:sy n="118" d="100"/>
        </p:scale>
        <p:origin x="2392" y="216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viewProps" Target="viewProps.xml"/><Relationship Id="rId21" Type="http://schemas.openxmlformats.org/officeDocument/2006/relationships/theme" Target="theme/theme1.xml"/><Relationship Id="rId22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notesMaster" Target="notesMasters/notesMaster1.xml"/><Relationship Id="rId1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tiff>
</file>

<file path=ppt/media/image10.tiff>
</file>

<file path=ppt/media/image11.png>
</file>

<file path=ppt/media/image2.tiff>
</file>

<file path=ppt/media/image3.tiff>
</file>

<file path=ppt/media/image4.tiff>
</file>

<file path=ppt/media/image5.tiff>
</file>

<file path=ppt/media/image6.tiff>
</file>

<file path=ppt/media/image7.png>
</file>

<file path=ppt/media/image8.png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6C21ED3-A5B8-0F43-BEC8-3BB1C1D7A737}" type="datetimeFigureOut">
              <a:rPr lang="en-US" smtClean="0"/>
              <a:t>9/12/19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341FF0E-6A16-9846-9D25-5326C92617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599514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Slides</a:t>
            </a:r>
            <a:r>
              <a:rPr lang="en-US" baseline="0" dirty="0" smtClean="0"/>
              <a:t> a</a:t>
            </a:r>
            <a:r>
              <a:rPr lang="en-US" dirty="0" smtClean="0"/>
              <a:t>dapted from Princeton COS</a:t>
            </a:r>
            <a:r>
              <a:rPr lang="en-US" baseline="0" dirty="0" smtClean="0"/>
              <a:t> 561 Advanced Computer Networks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41FF0E-6A16-9846-9D25-5326C9261782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23767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F56177-CEF1-0141-836F-3867E7E9C1D8}" type="datetime1">
              <a:rPr lang="en-US" smtClean="0"/>
              <a:t>9/12/19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91BF9F-A6D6-9C44-9AC2-A799D1CC7B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001098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DC8FB9-92E9-4C40-A76A-6D1CDAB665BB}" type="datetime1">
              <a:rPr lang="en-US" smtClean="0"/>
              <a:t>9/12/19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91BF9F-A6D6-9C44-9AC2-A799D1CC7B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24838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F03505-CCE7-CA4C-B4F1-35193B6B5156}" type="datetime1">
              <a:rPr lang="en-US" smtClean="0"/>
              <a:t>9/12/19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91BF9F-A6D6-9C44-9AC2-A799D1CC7B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22316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2E57FB-CD21-0942-A714-152EC4568E9D}" type="datetime1">
              <a:rPr lang="en-US" smtClean="0"/>
              <a:t>9/12/19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91BF9F-A6D6-9C44-9AC2-A799D1CC7B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81512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AD2927-A654-D74D-A6C0-BF96EF7229C7}" type="datetime1">
              <a:rPr lang="en-US" smtClean="0"/>
              <a:t>9/12/19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91BF9F-A6D6-9C44-9AC2-A799D1CC7B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308698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B554B6-7788-2348-9289-7CAD598A9555}" type="datetime1">
              <a:rPr lang="en-US" smtClean="0"/>
              <a:t>9/12/19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91BF9F-A6D6-9C44-9AC2-A799D1CC7B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52659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E331CB-FA13-3243-AD80-8733E43C7C1F}" type="datetime1">
              <a:rPr lang="en-US" smtClean="0"/>
              <a:t>9/12/19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91BF9F-A6D6-9C44-9AC2-A799D1CC7B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63340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172A9A-4F1F-854A-9B1E-96AFCC4A9B03}" type="datetime1">
              <a:rPr lang="en-US" smtClean="0"/>
              <a:t>9/12/19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91BF9F-A6D6-9C44-9AC2-A799D1CC7B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19993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504595-1B90-0F4A-A1D0-6609637EC4CD}" type="datetime1">
              <a:rPr lang="en-US" smtClean="0"/>
              <a:t>9/12/19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91BF9F-A6D6-9C44-9AC2-A799D1CC7B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740488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8EB26F-796F-BD4B-9EC5-A039FE9C305B}" type="datetime1">
              <a:rPr lang="en-US" smtClean="0"/>
              <a:t>9/12/19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91BF9F-A6D6-9C44-9AC2-A799D1CC7B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93587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C2C28A-C946-0143-970B-84B8FE5654F4}" type="datetime1">
              <a:rPr lang="en-US" smtClean="0"/>
              <a:t>9/12/19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91BF9F-A6D6-9C44-9AC2-A799D1CC7B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15026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831EFE4-169C-9248-BC74-4797ECDAE130}" type="datetime1">
              <a:rPr lang="en-US" smtClean="0"/>
              <a:t>9/12/19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/>
                </a:solidFill>
              </a:defRPr>
            </a:lvl1pPr>
          </a:lstStyle>
          <a:p>
            <a:fld id="{1C91BF9F-A6D6-9C44-9AC2-A799D1CC7BF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969662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kern="1200">
          <a:solidFill>
            <a:schemeClr val="accent5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b="1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charset="2"/>
        <a:buChar char="Ø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tiff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em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em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em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.emf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em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0.emf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4" Type="http://schemas.openxmlformats.org/officeDocument/2006/relationships/image" Target="../media/image4.tif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tif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4" Type="http://schemas.openxmlformats.org/officeDocument/2006/relationships/image" Target="../media/image3.tif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tif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4" Type="http://schemas.openxmlformats.org/officeDocument/2006/relationships/image" Target="../media/image9.tiff"/><Relationship Id="rId5" Type="http://schemas.openxmlformats.org/officeDocument/2006/relationships/image" Target="../media/image10.tif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Relationship Id="rId3" Type="http://schemas.openxmlformats.org/officeDocument/2006/relationships/image" Target="../media/image12.em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em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847060"/>
            <a:ext cx="7772400" cy="2387600"/>
          </a:xfrm>
        </p:spPr>
        <p:txBody>
          <a:bodyPr>
            <a:normAutofit/>
          </a:bodyPr>
          <a:lstStyle/>
          <a:p>
            <a:r>
              <a:rPr lang="en-US" sz="4800" dirty="0" smtClean="0"/>
              <a:t>Overlay Networks</a:t>
            </a:r>
            <a:endParaRPr lang="en-US" sz="48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7"/>
            <a:ext cx="6858000" cy="1707381"/>
          </a:xfrm>
        </p:spPr>
        <p:txBody>
          <a:bodyPr>
            <a:normAutofit/>
          </a:bodyPr>
          <a:lstStyle/>
          <a:p>
            <a:r>
              <a:rPr lang="en-US" b="0" dirty="0" smtClean="0"/>
              <a:t>Xin Jin</a:t>
            </a:r>
          </a:p>
          <a:p>
            <a:r>
              <a:rPr lang="en-US" b="0" dirty="0" smtClean="0"/>
              <a:t>Fall 2017 (</a:t>
            </a:r>
            <a:r>
              <a:rPr lang="en-US" b="0" dirty="0" err="1" smtClean="0"/>
              <a:t>TTh</a:t>
            </a:r>
            <a:r>
              <a:rPr lang="en-US" b="0" dirty="0" smtClean="0"/>
              <a:t> 1:30-2:45 in Malone 228</a:t>
            </a:r>
            <a:r>
              <a:rPr lang="zh-CN" altLang="en-US" b="0" dirty="0" smtClean="0"/>
              <a:t>）</a:t>
            </a:r>
            <a:endParaRPr lang="en-US" b="0" dirty="0" smtClean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32494" y="4746800"/>
            <a:ext cx="1879012" cy="910329"/>
          </a:xfrm>
          <a:prstGeom prst="rect">
            <a:avLst/>
          </a:prstGeom>
        </p:spPr>
      </p:pic>
      <p:sp>
        <p:nvSpPr>
          <p:cNvPr id="5" name="Subtitle 2"/>
          <p:cNvSpPr txBox="1">
            <a:spLocks/>
          </p:cNvSpPr>
          <p:nvPr/>
        </p:nvSpPr>
        <p:spPr>
          <a:xfrm>
            <a:off x="1143000" y="5943601"/>
            <a:ext cx="6858000" cy="914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charset="2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0" dirty="0" smtClean="0"/>
              <a:t>EN.601.714 Advanced </a:t>
            </a:r>
            <a:r>
              <a:rPr lang="en-US" b="0" dirty="0"/>
              <a:t>Computer Networks</a:t>
            </a:r>
            <a:endParaRPr lang="en-US" b="0" dirty="0" smtClean="0"/>
          </a:p>
          <a:p>
            <a:r>
              <a:rPr lang="en-US" b="0" dirty="0" smtClean="0"/>
              <a:t>https://</a:t>
            </a:r>
            <a:r>
              <a:rPr lang="en-US" b="0" dirty="0" err="1" smtClean="0"/>
              <a:t>github.com</a:t>
            </a:r>
            <a:r>
              <a:rPr lang="en-US" b="0" dirty="0" smtClean="0"/>
              <a:t>/</a:t>
            </a:r>
            <a:r>
              <a:rPr lang="en-US" b="0" dirty="0" err="1" smtClean="0"/>
              <a:t>xinjin</a:t>
            </a:r>
            <a:r>
              <a:rPr lang="en-US" b="0" dirty="0" smtClean="0"/>
              <a:t>/course-</a:t>
            </a:r>
            <a:r>
              <a:rPr lang="en-US" b="0" dirty="0" err="1" smtClean="0"/>
              <a:t>adv</a:t>
            </a:r>
            <a:r>
              <a:rPr lang="en-US" b="0" dirty="0" smtClean="0"/>
              <a:t>-net</a:t>
            </a:r>
            <a:endParaRPr lang="en-US" b="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91BF9F-A6D6-9C44-9AC2-A799D1CC7BF8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07852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9144000" cy="6860883"/>
          </a:xfr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91BF9F-A6D6-9C44-9AC2-A799D1CC7BF8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28476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9144000" cy="6860883"/>
          </a:xfr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91BF9F-A6D6-9C44-9AC2-A799D1CC7BF8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851603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9144000" cy="6860883"/>
          </a:xfr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91BF9F-A6D6-9C44-9AC2-A799D1CC7BF8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491920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862" y="-1"/>
            <a:ext cx="9149862" cy="6865281"/>
          </a:xfr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91BF9F-A6D6-9C44-9AC2-A799D1CC7BF8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79350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9144000" cy="6860883"/>
          </a:xfr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91BF9F-A6D6-9C44-9AC2-A799D1CC7BF8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64034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2883"/>
            <a:ext cx="9144000" cy="6860883"/>
          </a:xfr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91BF9F-A6D6-9C44-9AC2-A799D1CC7BF8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050812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2179637"/>
            <a:ext cx="7886700" cy="2316163"/>
          </a:xfrm>
        </p:spPr>
        <p:txBody>
          <a:bodyPr/>
          <a:lstStyle/>
          <a:p>
            <a:pPr algn="ctr"/>
            <a:r>
              <a:rPr lang="en-US" smtClean="0"/>
              <a:t>Thanks!</a:t>
            </a:r>
            <a:br>
              <a:rPr lang="en-US" smtClean="0"/>
            </a:br>
            <a:r>
              <a:rPr lang="en-US" dirty="0" smtClean="0"/>
              <a:t>Q&amp;A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91BF9F-A6D6-9C44-9AC2-A799D1CC7BF8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87942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Start: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0" y="2209801"/>
            <a:ext cx="3943350" cy="3967162"/>
          </a:xfrm>
        </p:spPr>
        <p:txBody>
          <a:bodyPr/>
          <a:lstStyle/>
          <a:p>
            <a:r>
              <a:rPr lang="en-US" dirty="0" smtClean="0"/>
              <a:t>File-sharing service for music</a:t>
            </a:r>
          </a:p>
          <a:p>
            <a:r>
              <a:rPr lang="en-US" dirty="0" smtClean="0"/>
              <a:t>Launched in June 1999</a:t>
            </a:r>
          </a:p>
          <a:p>
            <a:r>
              <a:rPr lang="en-US" dirty="0" smtClean="0"/>
              <a:t>Had </a:t>
            </a:r>
            <a:r>
              <a:rPr lang="en-US" dirty="0" smtClean="0">
                <a:solidFill>
                  <a:schemeClr val="accent1"/>
                </a:solidFill>
              </a:rPr>
              <a:t>tens of millions </a:t>
            </a:r>
            <a:r>
              <a:rPr lang="en-US" dirty="0" smtClean="0"/>
              <a:t>of users in one year</a:t>
            </a:r>
          </a:p>
          <a:p>
            <a:r>
              <a:rPr lang="en-US" dirty="0" smtClean="0"/>
              <a:t>Revolutionized the music industry, precursor of iTunes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91BF9F-A6D6-9C44-9AC2-A799D1CC7BF8}" type="slidenum">
              <a:rPr lang="en-US" smtClean="0"/>
              <a:t>2</a:t>
            </a:fld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690688"/>
            <a:ext cx="3581400" cy="4467797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50924" y="226263"/>
            <a:ext cx="1464426" cy="1464426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56820" y="504329"/>
            <a:ext cx="3386855" cy="908293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7139082" y="1690688"/>
            <a:ext cx="12881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Sean Parker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40320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Facebook -&gt; Facebook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91BF9F-A6D6-9C44-9AC2-A799D1CC7BF8}" type="slidenum">
              <a:rPr lang="en-US" smtClean="0"/>
              <a:t>3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57600" y="2268991"/>
            <a:ext cx="4648200" cy="25400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8650" y="1930957"/>
            <a:ext cx="2425700" cy="3661434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828149" y="5802868"/>
            <a:ext cx="19912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The Social Network</a:t>
            </a:r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50924" y="226263"/>
            <a:ext cx="1464426" cy="14644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89994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2179637"/>
            <a:ext cx="7886700" cy="2316163"/>
          </a:xfrm>
        </p:spPr>
        <p:txBody>
          <a:bodyPr/>
          <a:lstStyle/>
          <a:p>
            <a:pPr algn="ctr"/>
            <a:r>
              <a:rPr lang="en-US" altLang="zh-CN" dirty="0" smtClean="0"/>
              <a:t>Now</a:t>
            </a:r>
            <a:r>
              <a:rPr lang="zh-CN" altLang="en-US" dirty="0" smtClean="0"/>
              <a:t> </a:t>
            </a:r>
            <a:r>
              <a:rPr lang="en-US" altLang="zh-CN" dirty="0" smtClean="0"/>
              <a:t>the</a:t>
            </a:r>
            <a:r>
              <a:rPr lang="zh-CN" altLang="en-US" dirty="0" smtClean="0"/>
              <a:t> </a:t>
            </a:r>
            <a:r>
              <a:rPr lang="en-US" altLang="zh-CN" dirty="0" smtClean="0"/>
              <a:t>papers</a:t>
            </a:r>
            <a:r>
              <a:rPr lang="is-IS" altLang="zh-CN" dirty="0" smtClean="0"/>
              <a:t>…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91BF9F-A6D6-9C44-9AC2-A799D1CC7BF8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35012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Overlay Networks -&gt; Today?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825625"/>
            <a:ext cx="7886700" cy="4530726"/>
          </a:xfrm>
        </p:spPr>
        <p:txBody>
          <a:bodyPr>
            <a:normAutofit lnSpcReduction="10000"/>
          </a:bodyPr>
          <a:lstStyle/>
          <a:p>
            <a:r>
              <a:rPr lang="en-US" dirty="0" smtClean="0"/>
              <a:t>Major challenge: scalability (routing)</a:t>
            </a:r>
          </a:p>
          <a:p>
            <a:pPr lvl="1"/>
            <a:r>
              <a:rPr lang="en-US" dirty="0" smtClean="0"/>
              <a:t>Scale: millions of nodes</a:t>
            </a:r>
          </a:p>
          <a:p>
            <a:pPr lvl="1"/>
            <a:r>
              <a:rPr lang="en-US" dirty="0" smtClean="0"/>
              <a:t>Constraint: limited resource to host routing tables</a:t>
            </a:r>
          </a:p>
          <a:p>
            <a:endParaRPr lang="en-US" dirty="0"/>
          </a:p>
          <a:p>
            <a:r>
              <a:rPr lang="en-US" dirty="0" smtClean="0"/>
              <a:t>Does this still apply to today’s scenario?</a:t>
            </a:r>
          </a:p>
          <a:p>
            <a:pPr lvl="1"/>
            <a:r>
              <a:rPr lang="en-US" dirty="0" smtClean="0"/>
              <a:t>1 thousand nodes * 4 bytes/node = 4 KB</a:t>
            </a:r>
          </a:p>
          <a:p>
            <a:pPr lvl="1"/>
            <a:r>
              <a:rPr lang="en-US" dirty="0" smtClean="0"/>
              <a:t>1 million nodes * 4 bytes/node = 4 MB</a:t>
            </a:r>
          </a:p>
          <a:p>
            <a:pPr lvl="1"/>
            <a:r>
              <a:rPr lang="en-US" dirty="0" smtClean="0"/>
              <a:t>1 billion nodes * 4 bytes/node = 4 GB</a:t>
            </a:r>
          </a:p>
          <a:p>
            <a:endParaRPr lang="en-US" dirty="0"/>
          </a:p>
          <a:p>
            <a:r>
              <a:rPr lang="en-US" dirty="0" smtClean="0"/>
              <a:t>Useful properties: scalability (storage), load balance, fault-tolerance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91BF9F-A6D6-9C44-9AC2-A799D1CC7BF8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84795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152400"/>
            <a:ext cx="7886700" cy="1538289"/>
          </a:xfrm>
        </p:spPr>
        <p:txBody>
          <a:bodyPr/>
          <a:lstStyle/>
          <a:p>
            <a:r>
              <a:rPr lang="en-US" dirty="0" smtClean="0"/>
              <a:t>Past: Overlay Networks -&gt; </a:t>
            </a:r>
            <a:br>
              <a:rPr lang="en-US" dirty="0" smtClean="0"/>
            </a:br>
            <a:r>
              <a:rPr lang="en-US" dirty="0" smtClean="0"/>
              <a:t>Today: Distributed Storage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6927" y="1752601"/>
            <a:ext cx="3002609" cy="3886200"/>
          </a:xfr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91BF9F-A6D6-9C44-9AC2-A799D1CC7BF8}" type="slidenum">
              <a:rPr lang="en-US" smtClean="0"/>
              <a:t>6</a:t>
            </a:fld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95799" y="1752600"/>
            <a:ext cx="4043507" cy="4603751"/>
          </a:xfrm>
          <a:prstGeom prst="rect">
            <a:avLst/>
          </a:prstGeom>
        </p:spPr>
      </p:pic>
      <p:pic>
        <p:nvPicPr>
          <p:cNvPr id="8" name="Content Placeholder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8650" y="5902743"/>
            <a:ext cx="1219200" cy="818733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5"/>
          <a:srcRect l="4831" t="4296" r="2058" b="4725"/>
          <a:stretch/>
        </p:blipFill>
        <p:spPr>
          <a:xfrm>
            <a:off x="1847850" y="5876394"/>
            <a:ext cx="1190646" cy="8714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16142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152400"/>
            <a:ext cx="7886700" cy="1538289"/>
          </a:xfrm>
        </p:spPr>
        <p:txBody>
          <a:bodyPr>
            <a:normAutofit/>
          </a:bodyPr>
          <a:lstStyle/>
          <a:p>
            <a:r>
              <a:rPr lang="en-US" dirty="0" smtClean="0"/>
              <a:t>Past: Overlay Networks -&gt; </a:t>
            </a:r>
            <a:br>
              <a:rPr lang="en-US" dirty="0" smtClean="0"/>
            </a:br>
            <a:r>
              <a:rPr lang="en-US" dirty="0" smtClean="0"/>
              <a:t>Today: </a:t>
            </a:r>
            <a:r>
              <a:rPr lang="en-US" smtClean="0"/>
              <a:t>Anonymous Networks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91BF9F-A6D6-9C44-9AC2-A799D1CC7BF8}" type="slidenum">
              <a:rPr lang="en-US" smtClean="0"/>
              <a:t>7</a:t>
            </a:fld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391" y="1857910"/>
            <a:ext cx="3617767" cy="4695289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0" y="2286000"/>
            <a:ext cx="4163850" cy="3124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17431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91BF9F-A6D6-9C44-9AC2-A799D1CC7BF8}" type="slidenum">
              <a:rPr lang="en-US" smtClean="0"/>
              <a:t>8</a:t>
            </a:fld>
            <a:endParaRPr lang="en-US"/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29308"/>
            <a:ext cx="9179218" cy="6887308"/>
          </a:xfrm>
        </p:spPr>
      </p:pic>
    </p:spTree>
    <p:extLst>
      <p:ext uri="{BB962C8B-B14F-4D97-AF65-F5344CB8AC3E}">
        <p14:creationId xmlns:p14="http://schemas.microsoft.com/office/powerpoint/2010/main" val="124609733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9144000" cy="6860883"/>
          </a:xfr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91BF9F-A6D6-9C44-9AC2-A799D1CC7BF8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939466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D9615F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1359</TotalTime>
  <Words>170</Words>
  <Application>Microsoft Macintosh PowerPoint</Application>
  <PresentationFormat>On-screen Show (4:3)</PresentationFormat>
  <Paragraphs>46</Paragraphs>
  <Slides>16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2" baseType="lpstr">
      <vt:lpstr>Calibri</vt:lpstr>
      <vt:lpstr>Calibri Light</vt:lpstr>
      <vt:lpstr>Wingdings</vt:lpstr>
      <vt:lpstr>宋体</vt:lpstr>
      <vt:lpstr>Arial</vt:lpstr>
      <vt:lpstr>Office Theme</vt:lpstr>
      <vt:lpstr>Overlay Networks</vt:lpstr>
      <vt:lpstr>The Start:</vt:lpstr>
      <vt:lpstr>The Facebook -&gt; Facebook </vt:lpstr>
      <vt:lpstr>Now the papers…</vt:lpstr>
      <vt:lpstr>Overlay Networks -&gt; Today?</vt:lpstr>
      <vt:lpstr>Past: Overlay Networks -&gt;  Today: Distributed Storage</vt:lpstr>
      <vt:lpstr>Past: Overlay Networks -&gt;  Today: Anonymous Networks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Thanks! Q&amp;A</vt:lpstr>
    </vt:vector>
  </TitlesOfParts>
  <Company/>
  <LinksUpToDate>false</LinksUpToDate>
  <SharedDoc>false</SharedDoc>
  <HyperlinksChanged>false</HyperlinksChanged>
  <AppVersion>15.0025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Xin Jin</dc:creator>
  <cp:lastModifiedBy>Xin Jin</cp:lastModifiedBy>
  <cp:revision>198</cp:revision>
  <dcterms:created xsi:type="dcterms:W3CDTF">2017-09-02T14:15:58Z</dcterms:created>
  <dcterms:modified xsi:type="dcterms:W3CDTF">2019-09-12T14:17:41Z</dcterms:modified>
</cp:coreProperties>
</file>

<file path=docProps/thumbnail.jpeg>
</file>